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9144000" cy="5143500" type="screen16x9"/>
  <p:notesSz cx="6858000" cy="9144000"/>
  <p:embeddedFontLst>
    <p:embeddedFont>
      <p:font typeface="Proxima Nova"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3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136289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38940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38155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35615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270464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36517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68474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72595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02633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05971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42918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052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52149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6627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87557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244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48556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86110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28120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57130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32947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93733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52801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50868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1859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1" name="Shape 11"/>
          <p:cNvSpPr txBox="1">
            <a:spLocks noGrp="1"/>
          </p:cNvSpPr>
          <p:nvPr>
            <p:ph type="ctrTitle"/>
          </p:nvPr>
        </p:nvSpPr>
        <p:spPr>
          <a:xfrm>
            <a:off x="510450" y="1257300"/>
            <a:ext cx="8123100" cy="1588500"/>
          </a:xfrm>
          <a:prstGeom prst="rect">
            <a:avLst/>
          </a:prstGeom>
        </p:spPr>
        <p:txBody>
          <a:bodyPr lIns="91425" tIns="91425" rIns="91425" bIns="91425" anchor="b"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12" name="Shape 12"/>
          <p:cNvSpPr txBox="1">
            <a:spLocks noGrp="1"/>
          </p:cNvSpPr>
          <p:nvPr>
            <p:ph type="subTitle" idx="1"/>
          </p:nvPr>
        </p:nvSpPr>
        <p:spPr>
          <a:xfrm>
            <a:off x="510450" y="3182312"/>
            <a:ext cx="8123100" cy="630000"/>
          </a:xfrm>
          <a:prstGeom prst="rect">
            <a:avLst/>
          </a:prstGeom>
        </p:spPr>
        <p:txBody>
          <a:bodyPr lIns="91425" tIns="91425" rIns="91425" bIns="91425" anchor="t" anchorCtr="0"/>
          <a:lstStyle>
            <a:lvl1pPr lvl="0" rtl="0">
              <a:lnSpc>
                <a:spcPct val="100000"/>
              </a:lnSpc>
              <a:spcBef>
                <a:spcPts val="0"/>
              </a:spcBef>
              <a:spcAft>
                <a:spcPts val="0"/>
              </a:spcAft>
              <a:buClr>
                <a:schemeClr val="lt1"/>
              </a:buClr>
              <a:buSzPct val="100000"/>
              <a:buNone/>
              <a:defRPr sz="2400">
                <a:solidFill>
                  <a:schemeClr val="lt1"/>
                </a:solidFill>
              </a:defRPr>
            </a:lvl1pPr>
            <a:lvl2pPr lvl="1" rtl="0">
              <a:lnSpc>
                <a:spcPct val="100000"/>
              </a:lnSpc>
              <a:spcBef>
                <a:spcPts val="0"/>
              </a:spcBef>
              <a:spcAft>
                <a:spcPts val="0"/>
              </a:spcAft>
              <a:buClr>
                <a:schemeClr val="lt1"/>
              </a:buClr>
              <a:buSzPct val="100000"/>
              <a:buNone/>
              <a:defRPr sz="2400">
                <a:solidFill>
                  <a:schemeClr val="lt1"/>
                </a:solidFill>
              </a:defRPr>
            </a:lvl2pPr>
            <a:lvl3pPr lvl="2" rtl="0">
              <a:lnSpc>
                <a:spcPct val="100000"/>
              </a:lnSpc>
              <a:spcBef>
                <a:spcPts val="0"/>
              </a:spcBef>
              <a:spcAft>
                <a:spcPts val="0"/>
              </a:spcAft>
              <a:buClr>
                <a:schemeClr val="lt1"/>
              </a:buClr>
              <a:buSzPct val="100000"/>
              <a:buNone/>
              <a:defRPr sz="2400">
                <a:solidFill>
                  <a:schemeClr val="lt1"/>
                </a:solidFill>
              </a:defRPr>
            </a:lvl3pPr>
            <a:lvl4pPr lvl="3" rtl="0">
              <a:lnSpc>
                <a:spcPct val="100000"/>
              </a:lnSpc>
              <a:spcBef>
                <a:spcPts val="0"/>
              </a:spcBef>
              <a:spcAft>
                <a:spcPts val="0"/>
              </a:spcAft>
              <a:buClr>
                <a:schemeClr val="lt1"/>
              </a:buClr>
              <a:buSzPct val="100000"/>
              <a:buNone/>
              <a:defRPr sz="2400">
                <a:solidFill>
                  <a:schemeClr val="lt1"/>
                </a:solidFill>
              </a:defRPr>
            </a:lvl4pPr>
            <a:lvl5pPr lvl="4" rtl="0">
              <a:lnSpc>
                <a:spcPct val="100000"/>
              </a:lnSpc>
              <a:spcBef>
                <a:spcPts val="0"/>
              </a:spcBef>
              <a:spcAft>
                <a:spcPts val="0"/>
              </a:spcAft>
              <a:buClr>
                <a:schemeClr val="lt1"/>
              </a:buClr>
              <a:buSzPct val="100000"/>
              <a:buNone/>
              <a:defRPr sz="2400">
                <a:solidFill>
                  <a:schemeClr val="lt1"/>
                </a:solidFill>
              </a:defRPr>
            </a:lvl5pPr>
            <a:lvl6pPr lvl="5" rtl="0">
              <a:lnSpc>
                <a:spcPct val="100000"/>
              </a:lnSpc>
              <a:spcBef>
                <a:spcPts val="0"/>
              </a:spcBef>
              <a:spcAft>
                <a:spcPts val="0"/>
              </a:spcAft>
              <a:buClr>
                <a:schemeClr val="lt1"/>
              </a:buClr>
              <a:buSzPct val="100000"/>
              <a:buNone/>
              <a:defRPr sz="2400">
                <a:solidFill>
                  <a:schemeClr val="lt1"/>
                </a:solidFill>
              </a:defRPr>
            </a:lvl6pPr>
            <a:lvl7pPr lvl="6" rtl="0">
              <a:lnSpc>
                <a:spcPct val="100000"/>
              </a:lnSpc>
              <a:spcBef>
                <a:spcPts val="0"/>
              </a:spcBef>
              <a:spcAft>
                <a:spcPts val="0"/>
              </a:spcAft>
              <a:buClr>
                <a:schemeClr val="lt1"/>
              </a:buClr>
              <a:buSzPct val="100000"/>
              <a:buNone/>
              <a:defRPr sz="2400">
                <a:solidFill>
                  <a:schemeClr val="lt1"/>
                </a:solidFill>
              </a:defRPr>
            </a:lvl7pPr>
            <a:lvl8pPr lvl="7" rtl="0">
              <a:lnSpc>
                <a:spcPct val="100000"/>
              </a:lnSpc>
              <a:spcBef>
                <a:spcPts val="0"/>
              </a:spcBef>
              <a:spcAft>
                <a:spcPts val="0"/>
              </a:spcAft>
              <a:buClr>
                <a:schemeClr val="lt1"/>
              </a:buClr>
              <a:buSzPct val="100000"/>
              <a:buNone/>
              <a:defRPr sz="2400">
                <a:solidFill>
                  <a:schemeClr val="lt1"/>
                </a:solidFill>
              </a:defRPr>
            </a:lvl8pPr>
            <a:lvl9pPr lvl="8" rtl="0">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991475"/>
            <a:ext cx="8520600" cy="1917900"/>
          </a:xfrm>
          <a:prstGeom prst="rect">
            <a:avLst/>
          </a:prstGeom>
        </p:spPr>
        <p:txBody>
          <a:bodyPr lIns="91425" tIns="91425" rIns="91425" bIns="91425" anchor="ctr" anchorCtr="0"/>
          <a:lstStyle>
            <a:lvl1pPr lvl="0" algn="ctr" rtl="0">
              <a:spcBef>
                <a:spcPts val="0"/>
              </a:spcBef>
              <a:buSzPct val="100000"/>
              <a:defRPr sz="14000" b="1"/>
            </a:lvl1pPr>
            <a:lvl2pPr lvl="1" algn="ctr" rtl="0">
              <a:spcBef>
                <a:spcPts val="0"/>
              </a:spcBef>
              <a:buSzPct val="100000"/>
              <a:defRPr sz="14000" b="1"/>
            </a:lvl2pPr>
            <a:lvl3pPr lvl="2" algn="ctr" rtl="0">
              <a:spcBef>
                <a:spcPts val="0"/>
              </a:spcBef>
              <a:buSzPct val="100000"/>
              <a:defRPr sz="14000" b="1"/>
            </a:lvl3pPr>
            <a:lvl4pPr lvl="3" algn="ctr" rtl="0">
              <a:spcBef>
                <a:spcPts val="0"/>
              </a:spcBef>
              <a:buSzPct val="100000"/>
              <a:defRPr sz="14000" b="1"/>
            </a:lvl4pPr>
            <a:lvl5pPr lvl="4" algn="ctr" rtl="0">
              <a:spcBef>
                <a:spcPts val="0"/>
              </a:spcBef>
              <a:buSzPct val="100000"/>
              <a:defRPr sz="14000" b="1"/>
            </a:lvl5pPr>
            <a:lvl6pPr lvl="5" algn="ctr" rtl="0">
              <a:spcBef>
                <a:spcPts val="0"/>
              </a:spcBef>
              <a:buSzPct val="100000"/>
              <a:defRPr sz="14000" b="1"/>
            </a:lvl6pPr>
            <a:lvl7pPr lvl="6" algn="ctr" rtl="0">
              <a:spcBef>
                <a:spcPts val="0"/>
              </a:spcBef>
              <a:buSzPct val="100000"/>
              <a:defRPr sz="14000" b="1"/>
            </a:lvl7pPr>
            <a:lvl8pPr lvl="7" algn="ctr" rtl="0">
              <a:spcBef>
                <a:spcPts val="0"/>
              </a:spcBef>
              <a:buSzPct val="100000"/>
              <a:defRPr sz="14000" b="1"/>
            </a:lvl8pPr>
            <a:lvl9pPr lvl="8" algn="ctr" rtl="0">
              <a:spcBef>
                <a:spcPts val="0"/>
              </a:spcBef>
              <a:buSzPct val="100000"/>
              <a:defRPr sz="14000" b="1"/>
            </a:lvl9pPr>
          </a:lstStyle>
          <a:p>
            <a:endParaRPr/>
          </a:p>
        </p:txBody>
      </p:sp>
      <p:sp>
        <p:nvSpPr>
          <p:cNvPr id="51" name="Shape 51"/>
          <p:cNvSpPr txBox="1">
            <a:spLocks noGrp="1"/>
          </p:cNvSpPr>
          <p:nvPr>
            <p:ph type="body" idx="1"/>
          </p:nvPr>
        </p:nvSpPr>
        <p:spPr>
          <a:xfrm>
            <a:off x="311700" y="3071300"/>
            <a:ext cx="8520600" cy="901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0450" y="2057400"/>
            <a:ext cx="8123100" cy="778800"/>
          </a:xfrm>
          <a:prstGeom prst="rect">
            <a:avLst/>
          </a:prstGeom>
        </p:spPr>
        <p:txBody>
          <a:bodyPr lIns="91425" tIns="91425" rIns="91425" bIns="91425" anchor="b" anchorCtr="0"/>
          <a:lstStyle>
            <a:lvl1pPr lvl="0" rtl="0">
              <a:spcBef>
                <a:spcPts val="0"/>
              </a:spcBef>
              <a:buClr>
                <a:schemeClr val="lt1"/>
              </a:buClr>
              <a:buSzPct val="100000"/>
              <a:defRPr sz="3600">
                <a:solidFill>
                  <a:schemeClr val="lt1"/>
                </a:solidFill>
              </a:defRPr>
            </a:lvl1pPr>
            <a:lvl2pPr lvl="1" rtl="0">
              <a:spcBef>
                <a:spcPts val="0"/>
              </a:spcBef>
              <a:buClr>
                <a:schemeClr val="lt1"/>
              </a:buClr>
              <a:buSzPct val="100000"/>
              <a:defRPr sz="3600">
                <a:solidFill>
                  <a:schemeClr val="lt1"/>
                </a:solidFill>
              </a:defRPr>
            </a:lvl2pPr>
            <a:lvl3pPr lvl="2" rtl="0">
              <a:spcBef>
                <a:spcPts val="0"/>
              </a:spcBef>
              <a:buClr>
                <a:schemeClr val="lt1"/>
              </a:buClr>
              <a:buSzPct val="100000"/>
              <a:defRPr sz="3600">
                <a:solidFill>
                  <a:schemeClr val="lt1"/>
                </a:solidFill>
              </a:defRPr>
            </a:lvl3pPr>
            <a:lvl4pPr lvl="3" rtl="0">
              <a:spcBef>
                <a:spcPts val="0"/>
              </a:spcBef>
              <a:buClr>
                <a:schemeClr val="lt1"/>
              </a:buClr>
              <a:buSzPct val="100000"/>
              <a:defRPr sz="3600">
                <a:solidFill>
                  <a:schemeClr val="lt1"/>
                </a:solidFill>
              </a:defRPr>
            </a:lvl4pPr>
            <a:lvl5pPr lvl="4" rtl="0">
              <a:spcBef>
                <a:spcPts val="0"/>
              </a:spcBef>
              <a:buClr>
                <a:schemeClr val="lt1"/>
              </a:buClr>
              <a:buSzPct val="100000"/>
              <a:defRPr sz="3600">
                <a:solidFill>
                  <a:schemeClr val="lt1"/>
                </a:solidFill>
              </a:defRPr>
            </a:lvl5pPr>
            <a:lvl6pPr lvl="5" rtl="0">
              <a:spcBef>
                <a:spcPts val="0"/>
              </a:spcBef>
              <a:buClr>
                <a:schemeClr val="lt1"/>
              </a:buClr>
              <a:buSzPct val="100000"/>
              <a:defRPr sz="3600">
                <a:solidFill>
                  <a:schemeClr val="lt1"/>
                </a:solidFill>
              </a:defRPr>
            </a:lvl6pPr>
            <a:lvl7pPr lvl="6" rtl="0">
              <a:spcBef>
                <a:spcPts val="0"/>
              </a:spcBef>
              <a:buClr>
                <a:schemeClr val="lt1"/>
              </a:buClr>
              <a:buSzPct val="100000"/>
              <a:defRPr sz="3600">
                <a:solidFill>
                  <a:schemeClr val="lt1"/>
                </a:solidFill>
              </a:defRPr>
            </a:lvl7pPr>
            <a:lvl8pPr lvl="7" rtl="0">
              <a:spcBef>
                <a:spcPts val="0"/>
              </a:spcBef>
              <a:buClr>
                <a:schemeClr val="lt1"/>
              </a:buClr>
              <a:buSzPct val="100000"/>
              <a:defRPr sz="3600">
                <a:solidFill>
                  <a:schemeClr val="lt1"/>
                </a:solidFill>
              </a:defRPr>
            </a:lvl8pPr>
            <a:lvl9pPr lvl="8" rtl="0">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205825"/>
            <a:ext cx="4045200" cy="15096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42" name="Shape 42"/>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lIns="91425" tIns="91425" rIns="91425" bIns="91425" anchor="ctr" anchorCtr="0"/>
          <a:lstStyle>
            <a:lvl1pPr lvl="0" rtl="0">
              <a:lnSpc>
                <a:spcPct val="100000"/>
              </a:lnSpc>
              <a:spcBef>
                <a:spcPts val="0"/>
              </a:spcBef>
              <a:spcAft>
                <a:spcPts val="0"/>
              </a:spcAft>
              <a:buSzPct val="100000"/>
              <a:buNone/>
              <a:defRPr sz="2100"/>
            </a:lvl1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0450" y="1257300"/>
            <a:ext cx="8123100" cy="1588500"/>
          </a:xfrm>
          <a:prstGeom prst="rect">
            <a:avLst/>
          </a:prstGeom>
        </p:spPr>
        <p:txBody>
          <a:bodyPr lIns="91425" tIns="91425" rIns="91425" bIns="91425" anchor="b" anchorCtr="0">
            <a:noAutofit/>
          </a:bodyPr>
          <a:lstStyle/>
          <a:p>
            <a:pPr lvl="0" rtl="0">
              <a:spcBef>
                <a:spcPts val="0"/>
              </a:spcBef>
              <a:buNone/>
            </a:pPr>
            <a:r>
              <a:rPr lang="en"/>
              <a:t>Michigan City Area Schools</a:t>
            </a:r>
          </a:p>
        </p:txBody>
      </p:sp>
      <p:sp>
        <p:nvSpPr>
          <p:cNvPr id="60" name="Shape 60"/>
          <p:cNvSpPr txBox="1">
            <a:spLocks noGrp="1"/>
          </p:cNvSpPr>
          <p:nvPr>
            <p:ph type="subTitle" idx="1"/>
          </p:nvPr>
        </p:nvSpPr>
        <p:spPr>
          <a:xfrm>
            <a:off x="442900" y="3182312"/>
            <a:ext cx="8123100" cy="630000"/>
          </a:xfrm>
          <a:prstGeom prst="rect">
            <a:avLst/>
          </a:prstGeom>
        </p:spPr>
        <p:txBody>
          <a:bodyPr lIns="91425" tIns="91425" rIns="91425" bIns="91425" anchor="t" anchorCtr="0">
            <a:noAutofit/>
          </a:bodyPr>
          <a:lstStyle/>
          <a:p>
            <a:pPr lvl="0" rtl="0">
              <a:spcBef>
                <a:spcPts val="0"/>
              </a:spcBef>
              <a:buNone/>
            </a:pPr>
            <a:r>
              <a:rPr lang="en"/>
              <a:t>Paraprofessional Training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that are Developmentally Delayed</a:t>
            </a:r>
          </a:p>
        </p:txBody>
      </p:sp>
      <p:sp>
        <p:nvSpPr>
          <p:cNvPr id="116" name="Shape 116"/>
          <p:cNvSpPr txBox="1"/>
          <p:nvPr/>
        </p:nvSpPr>
        <p:spPr>
          <a:xfrm>
            <a:off x="588500" y="1778275"/>
            <a:ext cx="7979700" cy="3083700"/>
          </a:xfrm>
          <a:prstGeom prst="rect">
            <a:avLst/>
          </a:prstGeom>
          <a:noFill/>
          <a:ln>
            <a:noFill/>
          </a:ln>
        </p:spPr>
        <p:txBody>
          <a:bodyPr lIns="91425" tIns="91425" rIns="91425" bIns="91425" anchor="t" anchorCtr="0">
            <a:noAutofit/>
          </a:bodyPr>
          <a:lstStyle/>
          <a:p>
            <a:pPr lvl="0" rtl="0">
              <a:spcBef>
                <a:spcPts val="0"/>
              </a:spcBef>
              <a:buNone/>
            </a:pPr>
            <a:r>
              <a:rPr lang="en"/>
              <a:t>Developmental delay is a disability category solely for students who are at least three (3) years of age and not more than five (5) years of age, or five (5) years of age but not eligible to enroll in kindergarten. </a:t>
            </a:r>
          </a:p>
          <a:p>
            <a:pPr lvl="0" rtl="0">
              <a:spcBef>
                <a:spcPts val="0"/>
              </a:spcBef>
              <a:buNone/>
            </a:pPr>
            <a:endParaRPr/>
          </a:p>
          <a:p>
            <a:pPr lvl="0" rtl="0">
              <a:spcBef>
                <a:spcPts val="0"/>
              </a:spcBef>
              <a:buNone/>
            </a:pPr>
            <a:r>
              <a:rPr lang="en"/>
              <a:t>Developmental delay means a delay of either two (2) standard deviations below the mean - 72 - in one (1) of the following developmental areas or one and one-half (1.5) standard deviations below the mean in any two (2) of the following developmental areas: </a:t>
            </a:r>
          </a:p>
          <a:p>
            <a:pPr lvl="0" rtl="0">
              <a:spcBef>
                <a:spcPts val="0"/>
              </a:spcBef>
              <a:buNone/>
            </a:pPr>
            <a:endParaRPr/>
          </a:p>
          <a:p>
            <a:pPr lvl="0" rtl="0">
              <a:spcBef>
                <a:spcPts val="0"/>
              </a:spcBef>
              <a:buNone/>
            </a:pPr>
            <a:r>
              <a:rPr lang="en"/>
              <a:t>(1) Gross or fine motor development. </a:t>
            </a:r>
          </a:p>
          <a:p>
            <a:pPr lvl="0" rtl="0">
              <a:spcBef>
                <a:spcPts val="0"/>
              </a:spcBef>
              <a:buNone/>
            </a:pPr>
            <a:r>
              <a:rPr lang="en"/>
              <a:t>(2) Cognitive development. </a:t>
            </a:r>
          </a:p>
          <a:p>
            <a:pPr lvl="0" rtl="0">
              <a:spcBef>
                <a:spcPts val="0"/>
              </a:spcBef>
              <a:buNone/>
            </a:pPr>
            <a:r>
              <a:rPr lang="en"/>
              <a:t>(3) Receptive or expressive language development. </a:t>
            </a:r>
          </a:p>
          <a:p>
            <a:pPr lvl="0" rtl="0">
              <a:spcBef>
                <a:spcPts val="0"/>
              </a:spcBef>
              <a:buNone/>
            </a:pPr>
            <a:r>
              <a:rPr lang="en"/>
              <a:t>(4) Social or emotional development. </a:t>
            </a:r>
          </a:p>
          <a:p>
            <a:pPr lvl="0" rtl="0">
              <a:spcBef>
                <a:spcPts val="0"/>
              </a:spcBef>
              <a:buNone/>
            </a:pPr>
            <a:r>
              <a:rPr lang="en"/>
              <a:t>(5) Self-help or other adaptive development.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that are Emotionally Disabled</a:t>
            </a:r>
          </a:p>
        </p:txBody>
      </p:sp>
      <p:sp>
        <p:nvSpPr>
          <p:cNvPr id="122" name="Shape 122"/>
          <p:cNvSpPr txBox="1"/>
          <p:nvPr/>
        </p:nvSpPr>
        <p:spPr>
          <a:xfrm>
            <a:off x="588500" y="1778275"/>
            <a:ext cx="7979700" cy="3083700"/>
          </a:xfrm>
          <a:prstGeom prst="rect">
            <a:avLst/>
          </a:prstGeom>
          <a:noFill/>
          <a:ln>
            <a:noFill/>
          </a:ln>
        </p:spPr>
        <p:txBody>
          <a:bodyPr lIns="91425" tIns="91425" rIns="91425" bIns="91425" anchor="t" anchorCtr="0">
            <a:noAutofit/>
          </a:bodyPr>
          <a:lstStyle/>
          <a:p>
            <a:pPr lvl="0" rtl="0">
              <a:spcBef>
                <a:spcPts val="0"/>
              </a:spcBef>
              <a:buNone/>
            </a:pPr>
            <a:r>
              <a:rPr lang="en"/>
              <a:t>“Emotional disability” means an inability to learn or progress that cannot be explained by</a:t>
            </a:r>
            <a:br>
              <a:rPr lang="en"/>
            </a:br>
            <a:r>
              <a:rPr lang="en"/>
              <a:t>cognitive, sensory, or health factors. The student exhibits one (1) or more of the following characteristics over a long period of time and to a marked degree that adversely affects educational performance:</a:t>
            </a:r>
          </a:p>
          <a:p>
            <a:pPr lvl="0" rtl="0">
              <a:spcBef>
                <a:spcPts val="0"/>
              </a:spcBef>
              <a:buNone/>
            </a:pPr>
            <a:r>
              <a:rPr lang="en"/>
              <a:t/>
            </a:r>
            <a:br>
              <a:rPr lang="en"/>
            </a:br>
            <a:r>
              <a:rPr lang="en"/>
              <a:t>(1) A tendency to develop physical symptoms or fears associated with personal or school problems.</a:t>
            </a:r>
            <a:br>
              <a:rPr lang="en"/>
            </a:br>
            <a:r>
              <a:rPr lang="en"/>
              <a:t>(2) A general pervasive mood of unhappiness or depression.</a:t>
            </a:r>
            <a:br>
              <a:rPr lang="en"/>
            </a:br>
            <a:r>
              <a:rPr lang="en"/>
              <a:t>(3) An inability to build or maintain satisfactory interpersonal relationships.</a:t>
            </a:r>
            <a:br>
              <a:rPr lang="en"/>
            </a:br>
            <a:r>
              <a:rPr lang="en"/>
              <a:t>(4) Inappropriate behaviors or feelings under normal circumstances.</a:t>
            </a:r>
            <a:br>
              <a:rPr lang="en"/>
            </a:br>
            <a:r>
              <a:rPr lang="en"/>
              <a:t>(5) Episodes of psychosis.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with Multiple Disabilities</a:t>
            </a:r>
          </a:p>
        </p:txBody>
      </p:sp>
      <p:sp>
        <p:nvSpPr>
          <p:cNvPr id="128" name="Shape 128"/>
          <p:cNvSpPr txBox="1"/>
          <p:nvPr/>
        </p:nvSpPr>
        <p:spPr>
          <a:xfrm>
            <a:off x="582150" y="1800775"/>
            <a:ext cx="7979700" cy="3083700"/>
          </a:xfrm>
          <a:prstGeom prst="rect">
            <a:avLst/>
          </a:prstGeom>
          <a:noFill/>
          <a:ln>
            <a:noFill/>
          </a:ln>
        </p:spPr>
        <p:txBody>
          <a:bodyPr lIns="91425" tIns="91425" rIns="91425" bIns="91425" anchor="t" anchorCtr="0">
            <a:noAutofit/>
          </a:bodyPr>
          <a:lstStyle/>
          <a:p>
            <a:pPr lvl="0" rtl="0">
              <a:spcBef>
                <a:spcPts val="0"/>
              </a:spcBef>
              <a:buNone/>
            </a:pPr>
            <a:r>
              <a:rPr lang="en"/>
              <a:t>“Multiple disabilities” means coexisting disabilities, one of which must be a significant cognitive</a:t>
            </a:r>
            <a:br>
              <a:rPr lang="en"/>
            </a:br>
            <a:r>
              <a:rPr lang="en"/>
              <a:t>disability. The coexisting disabilities are lifelong and interfere with independent functioning, and it is</a:t>
            </a:r>
            <a:br>
              <a:rPr lang="en"/>
            </a:br>
            <a:r>
              <a:rPr lang="en"/>
              <a:t>difficult to determine which disability most adversely affects educational performance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with an Other Health Impairment</a:t>
            </a:r>
          </a:p>
        </p:txBody>
      </p:sp>
      <p:sp>
        <p:nvSpPr>
          <p:cNvPr id="134" name="Shape 134"/>
          <p:cNvSpPr txBox="1"/>
          <p:nvPr/>
        </p:nvSpPr>
        <p:spPr>
          <a:xfrm>
            <a:off x="582150" y="1564425"/>
            <a:ext cx="7979700" cy="3320100"/>
          </a:xfrm>
          <a:prstGeom prst="rect">
            <a:avLst/>
          </a:prstGeom>
          <a:noFill/>
          <a:ln>
            <a:noFill/>
          </a:ln>
        </p:spPr>
        <p:txBody>
          <a:bodyPr lIns="91425" tIns="91425" rIns="91425" bIns="91425" anchor="t" anchorCtr="0">
            <a:noAutofit/>
          </a:bodyPr>
          <a:lstStyle/>
          <a:p>
            <a:pPr lvl="0" rtl="0">
              <a:spcBef>
                <a:spcPts val="0"/>
              </a:spcBef>
              <a:buNone/>
            </a:pPr>
            <a:r>
              <a:rPr lang="en"/>
              <a:t>“Other health impairment” means having limited strength, vitality, or alertness, including a</a:t>
            </a:r>
            <a:br>
              <a:rPr lang="en"/>
            </a:br>
            <a:r>
              <a:rPr lang="en"/>
              <a:t>heightened alertness to environmental stimuli, that results in limited alertness with respect to the</a:t>
            </a:r>
            <a:br>
              <a:rPr lang="en"/>
            </a:br>
            <a:r>
              <a:rPr lang="en"/>
              <a:t>educational environment that:</a:t>
            </a:r>
            <a:br>
              <a:rPr lang="en"/>
            </a:br>
            <a:r>
              <a:rPr lang="en"/>
              <a:t>(1) is due to chronic or acute health problems, such as:</a:t>
            </a:r>
            <a:br>
              <a:rPr lang="en"/>
            </a:br>
            <a:r>
              <a:rPr lang="en"/>
              <a:t>	</a:t>
            </a:r>
            <a:r>
              <a:rPr lang="en" sz="1000"/>
              <a:t>(A) asthma;</a:t>
            </a:r>
            <a:br>
              <a:rPr lang="en" sz="1000"/>
            </a:br>
            <a:r>
              <a:rPr lang="en" sz="1000"/>
              <a:t>	(B) attention deficit disorder or attention deficit hyperactivity disorder;</a:t>
            </a:r>
            <a:br>
              <a:rPr lang="en" sz="1000"/>
            </a:br>
            <a:r>
              <a:rPr lang="en" sz="1000"/>
              <a:t>	(C) diabetes;</a:t>
            </a:r>
            <a:br>
              <a:rPr lang="en" sz="1000"/>
            </a:br>
            <a:r>
              <a:rPr lang="en" sz="1000"/>
              <a:t>	(D) epilepsy;</a:t>
            </a:r>
            <a:br>
              <a:rPr lang="en" sz="1000"/>
            </a:br>
            <a:r>
              <a:rPr lang="en" sz="1000"/>
              <a:t>	(E) a heart condition;</a:t>
            </a:r>
            <a:br>
              <a:rPr lang="en" sz="1000"/>
            </a:br>
            <a:r>
              <a:rPr lang="en" sz="1000"/>
              <a:t>	(F) hemophilia;</a:t>
            </a:r>
            <a:br>
              <a:rPr lang="en" sz="1000"/>
            </a:br>
            <a:r>
              <a:rPr lang="en" sz="1000"/>
              <a:t>	(G) lead poisoning;</a:t>
            </a:r>
            <a:br>
              <a:rPr lang="en" sz="1000"/>
            </a:br>
            <a:r>
              <a:rPr lang="en" sz="1000"/>
              <a:t>	(H) leukemia;</a:t>
            </a:r>
            <a:br>
              <a:rPr lang="en" sz="1000"/>
            </a:br>
            <a:r>
              <a:rPr lang="en" sz="1000"/>
              <a:t>	(I) nephritis;</a:t>
            </a:r>
            <a:br>
              <a:rPr lang="en" sz="1000"/>
            </a:br>
            <a:r>
              <a:rPr lang="en" sz="1000"/>
              <a:t>	(J) rheumatic fever;</a:t>
            </a:r>
            <a:br>
              <a:rPr lang="en" sz="1000"/>
            </a:br>
            <a:r>
              <a:rPr lang="en" sz="1000"/>
              <a:t>	(K) sickle cell anemia; and</a:t>
            </a:r>
            <a:br>
              <a:rPr lang="en" sz="1000"/>
            </a:br>
            <a:r>
              <a:rPr lang="en" sz="1000"/>
              <a:t>	(L) Tourette syndrome; and</a:t>
            </a:r>
          </a:p>
          <a:p>
            <a:pPr lvl="0" rtl="0">
              <a:spcBef>
                <a:spcPts val="0"/>
              </a:spcBef>
              <a:buNone/>
            </a:pPr>
            <a:r>
              <a:rPr lang="en" sz="1000"/>
              <a:t/>
            </a:r>
            <a:br>
              <a:rPr lang="en" sz="1000"/>
            </a:br>
            <a:r>
              <a:rPr lang="en"/>
              <a:t>(2) adversely affects a student's educational performance.</a:t>
            </a:r>
            <a:br>
              <a:rPr lang="en"/>
            </a:br>
            <a:endParaRPr lang="en"/>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with an Orthopedic  Impairment</a:t>
            </a:r>
          </a:p>
        </p:txBody>
      </p:sp>
      <p:sp>
        <p:nvSpPr>
          <p:cNvPr id="140" name="Shape 140"/>
          <p:cNvSpPr txBox="1"/>
          <p:nvPr/>
        </p:nvSpPr>
        <p:spPr>
          <a:xfrm>
            <a:off x="582150" y="1564425"/>
            <a:ext cx="7979700" cy="3320100"/>
          </a:xfrm>
          <a:prstGeom prst="rect">
            <a:avLst/>
          </a:prstGeom>
          <a:noFill/>
          <a:ln>
            <a:noFill/>
          </a:ln>
        </p:spPr>
        <p:txBody>
          <a:bodyPr lIns="91425" tIns="91425" rIns="91425" bIns="91425" anchor="t" anchorCtr="0">
            <a:noAutofit/>
          </a:bodyPr>
          <a:lstStyle/>
          <a:p>
            <a:pPr lvl="0" rtl="0">
              <a:spcBef>
                <a:spcPts val="0"/>
              </a:spcBef>
              <a:buNone/>
            </a:pPr>
            <a:r>
              <a:rPr lang="en"/>
              <a:t>An orthopedic impairment is a severe physically disabling condition that adversely affects</a:t>
            </a:r>
            <a:br>
              <a:rPr lang="en"/>
            </a:br>
            <a:r>
              <a:rPr lang="en"/>
              <a:t>educational performance. The term may include impairments caused by any of the following:</a:t>
            </a:r>
          </a:p>
          <a:p>
            <a:pPr lvl="0" rtl="0">
              <a:spcBef>
                <a:spcPts val="0"/>
              </a:spcBef>
              <a:buNone/>
            </a:pPr>
            <a:r>
              <a:rPr lang="en"/>
              <a:t/>
            </a:r>
            <a:br>
              <a:rPr lang="en"/>
            </a:br>
            <a:r>
              <a:rPr lang="en"/>
              <a:t>(1) A congenital anomaly.</a:t>
            </a:r>
            <a:br>
              <a:rPr lang="en"/>
            </a:br>
            <a:r>
              <a:rPr lang="en"/>
              <a:t>(2) A disease, such as:</a:t>
            </a:r>
            <a:br>
              <a:rPr lang="en"/>
            </a:br>
            <a:r>
              <a:rPr lang="en"/>
              <a:t>	(A) poliomyelitis; or</a:t>
            </a:r>
            <a:br>
              <a:rPr lang="en"/>
            </a:br>
            <a:r>
              <a:rPr lang="en"/>
              <a:t>	(B) bone tuberculosis.</a:t>
            </a:r>
            <a:br>
              <a:rPr lang="en"/>
            </a:br>
            <a:r>
              <a:rPr lang="en"/>
              <a:t>(3) Other causes, such as:</a:t>
            </a:r>
            <a:br>
              <a:rPr lang="en"/>
            </a:br>
            <a:r>
              <a:rPr lang="en"/>
              <a:t>	(A) cerebral palsy;</a:t>
            </a:r>
            <a:br>
              <a:rPr lang="en"/>
            </a:br>
            <a:r>
              <a:rPr lang="en"/>
              <a:t>	(B) amputations; or</a:t>
            </a:r>
            <a:br>
              <a:rPr lang="en"/>
            </a:br>
            <a:r>
              <a:rPr lang="en"/>
              <a:t>	(C) fractures or burns that cause contractures.</a:t>
            </a:r>
            <a:br>
              <a:rPr lang="en"/>
            </a:br>
            <a:endParaRPr lang="en"/>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sz="3000"/>
              <a:t>Characteristics of Students with a Traumatic Brain Injury</a:t>
            </a:r>
          </a:p>
        </p:txBody>
      </p:sp>
      <p:sp>
        <p:nvSpPr>
          <p:cNvPr id="146" name="Shape 146"/>
          <p:cNvSpPr txBox="1"/>
          <p:nvPr/>
        </p:nvSpPr>
        <p:spPr>
          <a:xfrm>
            <a:off x="582150" y="1553150"/>
            <a:ext cx="7979700" cy="3590400"/>
          </a:xfrm>
          <a:prstGeom prst="rect">
            <a:avLst/>
          </a:prstGeom>
          <a:noFill/>
          <a:ln>
            <a:noFill/>
          </a:ln>
        </p:spPr>
        <p:txBody>
          <a:bodyPr lIns="91425" tIns="91425" rIns="91425" bIns="91425" anchor="t" anchorCtr="0">
            <a:noAutofit/>
          </a:bodyPr>
          <a:lstStyle/>
          <a:p>
            <a:pPr lvl="0" rtl="0">
              <a:spcBef>
                <a:spcPts val="0"/>
              </a:spcBef>
              <a:buNone/>
            </a:pPr>
            <a:r>
              <a:rPr lang="en"/>
              <a:t>A traumatic brain injury is an acquired injury to the brain caused by an external physical</a:t>
            </a:r>
            <a:br>
              <a:rPr lang="en"/>
            </a:br>
            <a:r>
              <a:rPr lang="en"/>
              <a:t>force, resulting in total or partial functional disability or psychosocial impairment, or both, that adversely affects a student's educational performance. The term applies to open or closed head injuries resulting in impairments in one (1) or more areas, such as the following:</a:t>
            </a:r>
            <a:br>
              <a:rPr lang="en"/>
            </a:br>
            <a:r>
              <a:rPr lang="en" sz="1000"/>
              <a:t>(1) Cognition.</a:t>
            </a:r>
            <a:br>
              <a:rPr lang="en" sz="1000"/>
            </a:br>
            <a:r>
              <a:rPr lang="en" sz="1000"/>
              <a:t>(2) Language.</a:t>
            </a:r>
            <a:br>
              <a:rPr lang="en" sz="1000"/>
            </a:br>
            <a:r>
              <a:rPr lang="en" sz="1000"/>
              <a:t>(3) Memory.</a:t>
            </a:r>
            <a:br>
              <a:rPr lang="en" sz="1000"/>
            </a:br>
            <a:r>
              <a:rPr lang="en" sz="1000"/>
              <a:t>(4) Attention.</a:t>
            </a:r>
            <a:br>
              <a:rPr lang="en" sz="1000"/>
            </a:br>
            <a:r>
              <a:rPr lang="en" sz="1000"/>
              <a:t>(5) Reasoning.</a:t>
            </a:r>
            <a:br>
              <a:rPr lang="en" sz="1000"/>
            </a:br>
            <a:r>
              <a:rPr lang="en" sz="1000"/>
              <a:t>(6) Abstract thinking.</a:t>
            </a:r>
            <a:br>
              <a:rPr lang="en" sz="1000"/>
            </a:br>
            <a:r>
              <a:rPr lang="en" sz="1000"/>
              <a:t>(7) Judgment.</a:t>
            </a:r>
            <a:br>
              <a:rPr lang="en" sz="1000"/>
            </a:br>
            <a:r>
              <a:rPr lang="en" sz="1000"/>
              <a:t>(8) Problem solving.</a:t>
            </a:r>
            <a:br>
              <a:rPr lang="en" sz="1000"/>
            </a:br>
            <a:r>
              <a:rPr lang="en" sz="1000"/>
              <a:t>(9) Sensory, perceptual, and motor abilities.</a:t>
            </a:r>
            <a:br>
              <a:rPr lang="en" sz="1000"/>
            </a:br>
            <a:r>
              <a:rPr lang="en" sz="1000"/>
              <a:t>(10) Psychosocial behavior.</a:t>
            </a:r>
            <a:br>
              <a:rPr lang="en" sz="1000"/>
            </a:br>
            <a:r>
              <a:rPr lang="en" sz="1000"/>
              <a:t>(11) Physical functions.</a:t>
            </a:r>
            <a:br>
              <a:rPr lang="en" sz="1000"/>
            </a:br>
            <a:r>
              <a:rPr lang="en" sz="1000"/>
              <a:t>(12) Information processing.</a:t>
            </a:r>
            <a:br>
              <a:rPr lang="en" sz="1000"/>
            </a:br>
            <a:r>
              <a:rPr lang="en" sz="1000"/>
              <a:t>(13) Speech.</a:t>
            </a:r>
            <a:br>
              <a:rPr lang="en" sz="1000"/>
            </a:br>
            <a:r>
              <a:rPr lang="en"/>
              <a:t>The term does not apply to brain injuries that are:</a:t>
            </a:r>
            <a:br>
              <a:rPr lang="en"/>
            </a:br>
            <a:r>
              <a:rPr lang="en" sz="1000"/>
              <a:t>(1) congenital or degenerative; or</a:t>
            </a:r>
            <a:br>
              <a:rPr lang="en" sz="1000"/>
            </a:br>
            <a:r>
              <a:rPr lang="en" sz="1000"/>
              <a:t>(2) induced by birth trauma.</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90250" y="526350"/>
            <a:ext cx="8389800" cy="1128000"/>
          </a:xfrm>
          <a:prstGeom prst="rect">
            <a:avLst/>
          </a:prstGeom>
        </p:spPr>
        <p:txBody>
          <a:bodyPr lIns="91425" tIns="91425" rIns="91425" bIns="91425" anchor="ctr" anchorCtr="0">
            <a:noAutofit/>
          </a:bodyPr>
          <a:lstStyle/>
          <a:p>
            <a:pPr lvl="0" rtl="0">
              <a:spcBef>
                <a:spcPts val="0"/>
              </a:spcBef>
              <a:buNone/>
            </a:pPr>
            <a:r>
              <a:rPr lang="en"/>
              <a:t>Special Education Procedures</a:t>
            </a:r>
          </a:p>
        </p:txBody>
      </p:sp>
      <p:sp>
        <p:nvSpPr>
          <p:cNvPr id="152" name="Shape 152"/>
          <p:cNvSpPr txBox="1"/>
          <p:nvPr/>
        </p:nvSpPr>
        <p:spPr>
          <a:xfrm>
            <a:off x="619025" y="1575700"/>
            <a:ext cx="7923600" cy="3196500"/>
          </a:xfrm>
          <a:prstGeom prst="rect">
            <a:avLst/>
          </a:prstGeom>
          <a:noFill/>
          <a:ln>
            <a:noFill/>
          </a:ln>
        </p:spPr>
        <p:txBody>
          <a:bodyPr lIns="91425" tIns="91425" rIns="91425" bIns="91425" anchor="t" anchorCtr="0">
            <a:noAutofit/>
          </a:bodyPr>
          <a:lstStyle/>
          <a:p>
            <a:pPr lvl="0" algn="ctr" rtl="0">
              <a:spcBef>
                <a:spcPts val="0"/>
              </a:spcBef>
              <a:buNone/>
            </a:pPr>
            <a:r>
              <a:rPr lang="en" sz="3000"/>
              <a:t>Paraprofessionals are subject to district, state, and federal procedures that protect students with disabilities.  </a:t>
            </a:r>
          </a:p>
          <a:p>
            <a:pPr lvl="0" algn="ctr">
              <a:spcBef>
                <a:spcPts val="0"/>
              </a:spcBef>
              <a:buNone/>
            </a:pPr>
            <a:r>
              <a:rPr lang="en" sz="3000"/>
              <a:t>Article 7 is Indiana’s state special education law that governs what paraprofessionals can and cannot do.</a:t>
            </a:r>
            <a:br>
              <a:rPr lang="en" sz="3000"/>
            </a:br>
            <a:r>
              <a:rPr lang="en"/>
              <a:t/>
            </a:r>
            <a:br>
              <a:rPr lang="en"/>
            </a:br>
            <a:endParaRPr lang="en"/>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90250" y="526350"/>
            <a:ext cx="8389800" cy="1128000"/>
          </a:xfrm>
          <a:prstGeom prst="rect">
            <a:avLst/>
          </a:prstGeom>
        </p:spPr>
        <p:txBody>
          <a:bodyPr lIns="91425" tIns="91425" rIns="91425" bIns="91425" anchor="ctr" anchorCtr="0">
            <a:noAutofit/>
          </a:bodyPr>
          <a:lstStyle/>
          <a:p>
            <a:pPr lvl="0" rtl="0">
              <a:spcBef>
                <a:spcPts val="0"/>
              </a:spcBef>
              <a:buNone/>
            </a:pPr>
            <a:r>
              <a:rPr lang="en"/>
              <a:t>Confidentiality</a:t>
            </a:r>
          </a:p>
        </p:txBody>
      </p:sp>
      <p:sp>
        <p:nvSpPr>
          <p:cNvPr id="158" name="Shape 158"/>
          <p:cNvSpPr txBox="1"/>
          <p:nvPr/>
        </p:nvSpPr>
        <p:spPr>
          <a:xfrm>
            <a:off x="619025" y="1575700"/>
            <a:ext cx="7923600" cy="3196500"/>
          </a:xfrm>
          <a:prstGeom prst="rect">
            <a:avLst/>
          </a:prstGeom>
          <a:noFill/>
          <a:ln>
            <a:noFill/>
          </a:ln>
        </p:spPr>
        <p:txBody>
          <a:bodyPr lIns="91425" tIns="91425" rIns="91425" bIns="91425" anchor="t" anchorCtr="0">
            <a:noAutofit/>
          </a:bodyPr>
          <a:lstStyle/>
          <a:p>
            <a:pPr lvl="0" algn="ctr" rtl="0">
              <a:spcBef>
                <a:spcPts val="0"/>
              </a:spcBef>
              <a:buNone/>
            </a:pPr>
            <a:r>
              <a:rPr lang="en" sz="3000"/>
              <a:t>Paraprofessionals are never to divulge confidential information to anyone about a student. </a:t>
            </a:r>
          </a:p>
          <a:p>
            <a:pPr lvl="0" algn="ctr" rtl="0">
              <a:spcBef>
                <a:spcPts val="0"/>
              </a:spcBef>
              <a:buNone/>
            </a:pPr>
            <a:r>
              <a:rPr lang="en" sz="3000"/>
              <a:t>This confidential information includes disability area, IEP, meeting outcomes, behaviors, and/or parent/home situations.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90250" y="526350"/>
            <a:ext cx="8389800" cy="1128000"/>
          </a:xfrm>
          <a:prstGeom prst="rect">
            <a:avLst/>
          </a:prstGeom>
        </p:spPr>
        <p:txBody>
          <a:bodyPr lIns="91425" tIns="91425" rIns="91425" bIns="91425" anchor="ctr" anchorCtr="0">
            <a:noAutofit/>
          </a:bodyPr>
          <a:lstStyle/>
          <a:p>
            <a:pPr lvl="0" rtl="0">
              <a:spcBef>
                <a:spcPts val="0"/>
              </a:spcBef>
              <a:buNone/>
            </a:pPr>
            <a:r>
              <a:rPr lang="en"/>
              <a:t>Confidentiality</a:t>
            </a:r>
          </a:p>
        </p:txBody>
      </p:sp>
      <p:sp>
        <p:nvSpPr>
          <p:cNvPr id="164" name="Shape 164"/>
          <p:cNvSpPr txBox="1"/>
          <p:nvPr/>
        </p:nvSpPr>
        <p:spPr>
          <a:xfrm>
            <a:off x="619025" y="1575700"/>
            <a:ext cx="7923600" cy="3196500"/>
          </a:xfrm>
          <a:prstGeom prst="rect">
            <a:avLst/>
          </a:prstGeom>
          <a:noFill/>
          <a:ln>
            <a:noFill/>
          </a:ln>
        </p:spPr>
        <p:txBody>
          <a:bodyPr lIns="91425" tIns="91425" rIns="91425" bIns="91425" anchor="t" anchorCtr="0">
            <a:noAutofit/>
          </a:bodyPr>
          <a:lstStyle/>
          <a:p>
            <a:pPr lvl="0" algn="ctr" rtl="0">
              <a:spcBef>
                <a:spcPts val="0"/>
              </a:spcBef>
              <a:buNone/>
            </a:pPr>
            <a:r>
              <a:rPr lang="en" sz="3000"/>
              <a:t>Paraprofessionals should never be in a position to contact a student’s parent(s).</a:t>
            </a:r>
          </a:p>
          <a:p>
            <a:pPr lvl="0" algn="ctr" rtl="0">
              <a:spcBef>
                <a:spcPts val="0"/>
              </a:spcBef>
              <a:buNone/>
            </a:pPr>
            <a:endParaRPr sz="3000"/>
          </a:p>
          <a:p>
            <a:pPr lvl="0" algn="ctr" rtl="0">
              <a:spcBef>
                <a:spcPts val="0"/>
              </a:spcBef>
              <a:buNone/>
            </a:pPr>
            <a:r>
              <a:rPr lang="en" sz="3000"/>
              <a:t>The classroom teacher should be making all parental contacts.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90250" y="526350"/>
            <a:ext cx="8389800" cy="1128000"/>
          </a:xfrm>
          <a:prstGeom prst="rect">
            <a:avLst/>
          </a:prstGeom>
        </p:spPr>
        <p:txBody>
          <a:bodyPr lIns="91425" tIns="91425" rIns="91425" bIns="91425" anchor="ctr" anchorCtr="0">
            <a:noAutofit/>
          </a:bodyPr>
          <a:lstStyle/>
          <a:p>
            <a:pPr lvl="0" rtl="0">
              <a:spcBef>
                <a:spcPts val="0"/>
              </a:spcBef>
              <a:buNone/>
            </a:pPr>
            <a:r>
              <a:rPr lang="en"/>
              <a:t>Confidentiality</a:t>
            </a:r>
          </a:p>
        </p:txBody>
      </p:sp>
      <p:sp>
        <p:nvSpPr>
          <p:cNvPr id="170" name="Shape 170"/>
          <p:cNvSpPr txBox="1"/>
          <p:nvPr/>
        </p:nvSpPr>
        <p:spPr>
          <a:xfrm>
            <a:off x="619025" y="1575700"/>
            <a:ext cx="7923600" cy="3196500"/>
          </a:xfrm>
          <a:prstGeom prst="rect">
            <a:avLst/>
          </a:prstGeom>
          <a:noFill/>
          <a:ln>
            <a:noFill/>
          </a:ln>
        </p:spPr>
        <p:txBody>
          <a:bodyPr lIns="91425" tIns="91425" rIns="91425" bIns="91425" anchor="t" anchorCtr="0">
            <a:noAutofit/>
          </a:bodyPr>
          <a:lstStyle/>
          <a:p>
            <a:pPr lvl="0" algn="ctr" rtl="0">
              <a:spcBef>
                <a:spcPts val="0"/>
              </a:spcBef>
              <a:buNone/>
            </a:pPr>
            <a:r>
              <a:rPr lang="en" sz="3000" dirty="0"/>
              <a:t>Never have a discussion about a student in front of non-school staff.  This violates the student’s right to privacy</a:t>
            </a:r>
            <a:r>
              <a:rPr lang="en" sz="3000" dirty="0" smtClean="0"/>
              <a:t>.</a:t>
            </a:r>
          </a:p>
          <a:p>
            <a:pPr lvl="0" algn="ctr" rtl="0">
              <a:spcBef>
                <a:spcPts val="0"/>
              </a:spcBef>
              <a:buNone/>
            </a:pPr>
            <a:r>
              <a:rPr lang="en" sz="3000" dirty="0" smtClean="0"/>
              <a:t>Other violations of privacy include pictures or videos taken of students. </a:t>
            </a:r>
            <a:endParaRPr lang="en" sz="3000"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555600"/>
            <a:ext cx="8338200" cy="755700"/>
          </a:xfrm>
          <a:prstGeom prst="rect">
            <a:avLst/>
          </a:prstGeom>
        </p:spPr>
        <p:txBody>
          <a:bodyPr lIns="91425" tIns="91425" rIns="91425" bIns="91425" anchor="b" anchorCtr="0">
            <a:noAutofit/>
          </a:bodyPr>
          <a:lstStyle/>
          <a:p>
            <a:pPr lvl="0" rtl="0">
              <a:spcBef>
                <a:spcPts val="0"/>
              </a:spcBef>
              <a:buNone/>
            </a:pPr>
            <a:r>
              <a:rPr lang="en" sz="2800"/>
              <a:t>The Paraprofessional’s Role in the Classroom</a:t>
            </a:r>
          </a:p>
        </p:txBody>
      </p:sp>
      <p:sp>
        <p:nvSpPr>
          <p:cNvPr id="66" name="Shape 66"/>
          <p:cNvSpPr txBox="1">
            <a:spLocks noGrp="1"/>
          </p:cNvSpPr>
          <p:nvPr>
            <p:ph type="body" idx="1"/>
          </p:nvPr>
        </p:nvSpPr>
        <p:spPr>
          <a:xfrm>
            <a:off x="311700" y="1412125"/>
            <a:ext cx="3785100" cy="3179400"/>
          </a:xfrm>
          <a:prstGeom prst="rect">
            <a:avLst/>
          </a:prstGeom>
        </p:spPr>
        <p:txBody>
          <a:bodyPr lIns="91425" tIns="91425" rIns="91425" bIns="91425" anchor="t" anchorCtr="0">
            <a:noAutofit/>
          </a:bodyPr>
          <a:lstStyle/>
          <a:p>
            <a:pPr lvl="0" rtl="0">
              <a:spcBef>
                <a:spcPts val="0"/>
              </a:spcBef>
              <a:buNone/>
            </a:pPr>
            <a:r>
              <a:rPr lang="en" sz="1400"/>
              <a:t>to support the student as described in the IEP</a:t>
            </a:r>
          </a:p>
          <a:p>
            <a:pPr lvl="0" rtl="0">
              <a:spcBef>
                <a:spcPts val="0"/>
              </a:spcBef>
              <a:buNone/>
            </a:pPr>
            <a:r>
              <a:rPr lang="en" sz="1400"/>
              <a:t>to support educational goals and objectives</a:t>
            </a:r>
          </a:p>
          <a:p>
            <a:pPr lvl="0" rtl="0">
              <a:spcBef>
                <a:spcPts val="0"/>
              </a:spcBef>
              <a:buNone/>
            </a:pPr>
            <a:r>
              <a:rPr lang="en" sz="1400"/>
              <a:t>to reinforce behavioral goals and objectives</a:t>
            </a:r>
          </a:p>
          <a:p>
            <a:pPr lvl="0" rtl="0">
              <a:spcBef>
                <a:spcPts val="0"/>
              </a:spcBef>
              <a:buNone/>
            </a:pPr>
            <a:r>
              <a:rPr lang="en" sz="1400"/>
              <a:t>assist with health care plans, behavior plans, and evacuation plans</a:t>
            </a:r>
          </a:p>
          <a:p>
            <a:pPr lvl="0" rtl="0">
              <a:spcBef>
                <a:spcPts val="0"/>
              </a:spcBef>
              <a:buNone/>
            </a:pPr>
            <a:r>
              <a:rPr lang="en" sz="1300"/>
              <a:t>to assist with paperwork for daily lessons and student/teacher files</a:t>
            </a:r>
          </a:p>
          <a:p>
            <a:pPr lvl="0" rtl="0">
              <a:spcBef>
                <a:spcPts val="0"/>
              </a:spcBef>
              <a:buNone/>
            </a:pPr>
            <a:endParaRPr sz="1800"/>
          </a:p>
          <a:p>
            <a:pPr lvl="0" rtl="0">
              <a:spcBef>
                <a:spcPts val="0"/>
              </a:spcBef>
              <a:buNone/>
            </a:pPr>
            <a:r>
              <a:rPr lang="en" sz="1800"/>
              <a:t>  </a:t>
            </a:r>
          </a:p>
          <a:p>
            <a:pPr lvl="0" rtl="0">
              <a:spcBef>
                <a:spcPts val="0"/>
              </a:spcBef>
              <a:buNone/>
            </a:pPr>
            <a:endParaRPr/>
          </a:p>
        </p:txBody>
      </p:sp>
      <p:sp>
        <p:nvSpPr>
          <p:cNvPr id="67" name="Shape 67"/>
          <p:cNvSpPr txBox="1">
            <a:spLocks noGrp="1"/>
          </p:cNvSpPr>
          <p:nvPr>
            <p:ph type="body" idx="1"/>
          </p:nvPr>
        </p:nvSpPr>
        <p:spPr>
          <a:xfrm>
            <a:off x="4864800" y="1412125"/>
            <a:ext cx="3785100" cy="3179400"/>
          </a:xfrm>
          <a:prstGeom prst="rect">
            <a:avLst/>
          </a:prstGeom>
        </p:spPr>
        <p:txBody>
          <a:bodyPr lIns="91425" tIns="91425" rIns="91425" bIns="91425" anchor="t" anchorCtr="0">
            <a:noAutofit/>
          </a:bodyPr>
          <a:lstStyle/>
          <a:p>
            <a:pPr lvl="0" rtl="0">
              <a:spcBef>
                <a:spcPts val="0"/>
              </a:spcBef>
              <a:buNone/>
            </a:pPr>
            <a:r>
              <a:rPr lang="en" sz="1400"/>
              <a:t>to aid with data collection </a:t>
            </a:r>
          </a:p>
          <a:p>
            <a:pPr lvl="0" rtl="0">
              <a:spcBef>
                <a:spcPts val="0"/>
              </a:spcBef>
              <a:buNone/>
            </a:pPr>
            <a:r>
              <a:rPr lang="en" sz="1400"/>
              <a:t>assist with community outings</a:t>
            </a:r>
          </a:p>
          <a:p>
            <a:pPr lvl="0" rtl="0">
              <a:spcBef>
                <a:spcPts val="0"/>
              </a:spcBef>
              <a:buNone/>
            </a:pPr>
            <a:r>
              <a:rPr lang="en" sz="1400"/>
              <a:t>feeding, assisting with hygiene, and other personal assistance (lifting, positioning, transferring, etc.)</a:t>
            </a:r>
          </a:p>
          <a:p>
            <a:pPr lvl="0" rtl="0">
              <a:spcBef>
                <a:spcPts val="0"/>
              </a:spcBef>
              <a:buNone/>
            </a:pPr>
            <a:r>
              <a:rPr lang="en" sz="1400"/>
              <a:t>help students with assistive technology, occupational, and physical therapy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90250" y="526350"/>
            <a:ext cx="8389800" cy="1128000"/>
          </a:xfrm>
          <a:prstGeom prst="rect">
            <a:avLst/>
          </a:prstGeom>
        </p:spPr>
        <p:txBody>
          <a:bodyPr lIns="91425" tIns="91425" rIns="91425" bIns="91425" anchor="ctr" anchorCtr="0">
            <a:noAutofit/>
          </a:bodyPr>
          <a:lstStyle/>
          <a:p>
            <a:pPr lvl="0" rtl="0">
              <a:spcBef>
                <a:spcPts val="0"/>
              </a:spcBef>
              <a:buNone/>
            </a:pPr>
            <a:r>
              <a:rPr lang="en"/>
              <a:t>Confidentiality</a:t>
            </a:r>
          </a:p>
        </p:txBody>
      </p:sp>
      <p:sp>
        <p:nvSpPr>
          <p:cNvPr id="176" name="Shape 176"/>
          <p:cNvSpPr txBox="1"/>
          <p:nvPr/>
        </p:nvSpPr>
        <p:spPr>
          <a:xfrm>
            <a:off x="619025" y="1575700"/>
            <a:ext cx="7923600" cy="3196500"/>
          </a:xfrm>
          <a:prstGeom prst="rect">
            <a:avLst/>
          </a:prstGeom>
          <a:noFill/>
          <a:ln>
            <a:noFill/>
          </a:ln>
        </p:spPr>
        <p:txBody>
          <a:bodyPr lIns="91425" tIns="91425" rIns="91425" bIns="91425" anchor="t" anchorCtr="0">
            <a:noAutofit/>
          </a:bodyPr>
          <a:lstStyle/>
          <a:p>
            <a:pPr lvl="0" algn="ctr" rtl="0">
              <a:spcBef>
                <a:spcPts val="0"/>
              </a:spcBef>
              <a:buNone/>
            </a:pPr>
            <a:r>
              <a:rPr lang="en" sz="3000"/>
              <a:t>Breaches of confidentiality are grounds for disciplinary action and/or immediate termination.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90250" y="526350"/>
            <a:ext cx="8389800" cy="1128000"/>
          </a:xfrm>
          <a:prstGeom prst="rect">
            <a:avLst/>
          </a:prstGeom>
        </p:spPr>
        <p:txBody>
          <a:bodyPr lIns="91425" tIns="91425" rIns="91425" bIns="91425" anchor="ctr" anchorCtr="0">
            <a:noAutofit/>
          </a:bodyPr>
          <a:lstStyle/>
          <a:p>
            <a:pPr lvl="0" rtl="0">
              <a:spcBef>
                <a:spcPts val="0"/>
              </a:spcBef>
              <a:buNone/>
            </a:pPr>
            <a:r>
              <a:rPr lang="en"/>
              <a:t>Non-violent Crisis Intervention</a:t>
            </a:r>
          </a:p>
        </p:txBody>
      </p:sp>
      <p:sp>
        <p:nvSpPr>
          <p:cNvPr id="182" name="Shape 182"/>
          <p:cNvSpPr txBox="1"/>
          <p:nvPr/>
        </p:nvSpPr>
        <p:spPr>
          <a:xfrm>
            <a:off x="610200" y="1395625"/>
            <a:ext cx="7923600" cy="3691500"/>
          </a:xfrm>
          <a:prstGeom prst="rect">
            <a:avLst/>
          </a:prstGeom>
          <a:noFill/>
          <a:ln>
            <a:noFill/>
          </a:ln>
        </p:spPr>
        <p:txBody>
          <a:bodyPr lIns="91425" tIns="91425" rIns="91425" bIns="91425" anchor="t" anchorCtr="0">
            <a:noAutofit/>
          </a:bodyPr>
          <a:lstStyle/>
          <a:p>
            <a:pPr lvl="0" algn="ctr" rtl="0">
              <a:spcBef>
                <a:spcPts val="0"/>
              </a:spcBef>
              <a:buNone/>
            </a:pPr>
            <a:r>
              <a:rPr lang="en" sz="3000"/>
              <a:t>You will be trained in nonviolent crisis intervention from CPI.  This includes </a:t>
            </a:r>
          </a:p>
          <a:p>
            <a:pPr lvl="0" algn="ctr" rtl="0">
              <a:spcBef>
                <a:spcPts val="0"/>
              </a:spcBef>
              <a:buNone/>
            </a:pPr>
            <a:r>
              <a:rPr lang="en" sz="3000"/>
              <a:t>de escalation techniques as well as therapeutic restraints.  </a:t>
            </a:r>
          </a:p>
          <a:p>
            <a:pPr lvl="0" algn="ctr" rtl="0">
              <a:spcBef>
                <a:spcPts val="0"/>
              </a:spcBef>
              <a:buNone/>
            </a:pPr>
            <a:r>
              <a:rPr lang="en" sz="3000"/>
              <a:t>This training should occur within the first two weeks of your start date.  If it does not, please contact the Director of Special Education at 219/873-2000.</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79000" y="515100"/>
            <a:ext cx="8389800" cy="1128000"/>
          </a:xfrm>
          <a:prstGeom prst="rect">
            <a:avLst/>
          </a:prstGeom>
        </p:spPr>
        <p:txBody>
          <a:bodyPr lIns="91425" tIns="91425" rIns="91425" bIns="91425" anchor="ctr" anchorCtr="0">
            <a:noAutofit/>
          </a:bodyPr>
          <a:lstStyle/>
          <a:p>
            <a:pPr lvl="0" rtl="0">
              <a:spcBef>
                <a:spcPts val="0"/>
              </a:spcBef>
              <a:buNone/>
            </a:pPr>
            <a:r>
              <a:rPr lang="en"/>
              <a:t>Reporting</a:t>
            </a:r>
          </a:p>
        </p:txBody>
      </p:sp>
      <p:sp>
        <p:nvSpPr>
          <p:cNvPr id="188" name="Shape 188"/>
          <p:cNvSpPr txBox="1"/>
          <p:nvPr/>
        </p:nvSpPr>
        <p:spPr>
          <a:xfrm>
            <a:off x="619025" y="1575700"/>
            <a:ext cx="7923600" cy="3331500"/>
          </a:xfrm>
          <a:prstGeom prst="rect">
            <a:avLst/>
          </a:prstGeom>
          <a:noFill/>
          <a:ln>
            <a:noFill/>
          </a:ln>
        </p:spPr>
        <p:txBody>
          <a:bodyPr lIns="91425" tIns="91425" rIns="91425" bIns="91425" anchor="t" anchorCtr="0">
            <a:noAutofit/>
          </a:bodyPr>
          <a:lstStyle/>
          <a:p>
            <a:pPr lvl="0" algn="l" rtl="0">
              <a:spcBef>
                <a:spcPts val="0"/>
              </a:spcBef>
              <a:buNone/>
            </a:pPr>
            <a:r>
              <a:rPr lang="en" sz="3000"/>
              <a:t>Any incidents must be reported on the proper form(s) to your building principal immediately.  Incidents can include:</a:t>
            </a:r>
          </a:p>
          <a:p>
            <a:pPr marL="457200" lvl="0" indent="-419100" algn="l" rtl="0">
              <a:spcBef>
                <a:spcPts val="0"/>
              </a:spcBef>
              <a:buSzPct val="100000"/>
              <a:buChar char="●"/>
            </a:pPr>
            <a:r>
              <a:rPr lang="en" sz="3000"/>
              <a:t>injuries to you and/or student(s)</a:t>
            </a:r>
          </a:p>
          <a:p>
            <a:pPr marL="457200" lvl="0" indent="-419100" algn="l" rtl="0">
              <a:spcBef>
                <a:spcPts val="0"/>
              </a:spcBef>
              <a:buSzPct val="100000"/>
              <a:buChar char="●"/>
            </a:pPr>
            <a:r>
              <a:rPr lang="en" sz="3000"/>
              <a:t>restraints and/or seclusions</a:t>
            </a:r>
          </a:p>
          <a:p>
            <a:pPr marL="457200" lvl="0" indent="-419100" algn="l" rtl="0">
              <a:spcBef>
                <a:spcPts val="0"/>
              </a:spcBef>
              <a:buSzPct val="100000"/>
              <a:buChar char="●"/>
            </a:pPr>
            <a:r>
              <a:rPr lang="en" sz="3000"/>
              <a:t>bullying</a:t>
            </a:r>
          </a:p>
          <a:p>
            <a:pPr marL="457200" lvl="0" indent="-419100" algn="l" rtl="0">
              <a:spcBef>
                <a:spcPts val="0"/>
              </a:spcBef>
              <a:buSzPct val="100000"/>
              <a:buChar char="●"/>
            </a:pPr>
            <a:r>
              <a:rPr lang="en" sz="3000"/>
              <a:t>any issues that you think are important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79000" y="515100"/>
            <a:ext cx="8389800" cy="1128000"/>
          </a:xfrm>
          <a:prstGeom prst="rect">
            <a:avLst/>
          </a:prstGeom>
        </p:spPr>
        <p:txBody>
          <a:bodyPr lIns="91425" tIns="91425" rIns="91425" bIns="91425" anchor="ctr" anchorCtr="0">
            <a:noAutofit/>
          </a:bodyPr>
          <a:lstStyle/>
          <a:p>
            <a:pPr lvl="0" rtl="0">
              <a:spcBef>
                <a:spcPts val="0"/>
              </a:spcBef>
              <a:buNone/>
            </a:pPr>
            <a:r>
              <a:rPr lang="en" dirty="0" smtClean="0"/>
              <a:t>Cell P</a:t>
            </a:r>
            <a:r>
              <a:rPr lang="en-US" dirty="0" smtClean="0"/>
              <a:t>h</a:t>
            </a:r>
            <a:r>
              <a:rPr lang="en" dirty="0" smtClean="0"/>
              <a:t>one Useage</a:t>
            </a:r>
            <a:endParaRPr lang="en" dirty="0"/>
          </a:p>
        </p:txBody>
      </p:sp>
      <p:sp>
        <p:nvSpPr>
          <p:cNvPr id="188" name="Shape 188"/>
          <p:cNvSpPr txBox="1"/>
          <p:nvPr/>
        </p:nvSpPr>
        <p:spPr>
          <a:xfrm>
            <a:off x="619025" y="1575700"/>
            <a:ext cx="7923600" cy="3331500"/>
          </a:xfrm>
          <a:prstGeom prst="rect">
            <a:avLst/>
          </a:prstGeom>
          <a:noFill/>
          <a:ln>
            <a:noFill/>
          </a:ln>
        </p:spPr>
        <p:txBody>
          <a:bodyPr lIns="91425" tIns="91425" rIns="91425" bIns="91425" anchor="t" anchorCtr="0">
            <a:noAutofit/>
          </a:bodyPr>
          <a:lstStyle/>
          <a:p>
            <a:pPr lvl="0" algn="l" rtl="0">
              <a:spcBef>
                <a:spcPts val="0"/>
              </a:spcBef>
              <a:buNone/>
            </a:pPr>
            <a:r>
              <a:rPr lang="en" sz="3000" dirty="0" smtClean="0"/>
              <a:t>Cell phones are not permitted during the school day. Paraprofessionals may use cell phones during a break or a lunch period.  </a:t>
            </a:r>
            <a:endParaRPr lang="en" sz="3000" dirty="0"/>
          </a:p>
        </p:txBody>
      </p:sp>
    </p:spTree>
    <p:extLst>
      <p:ext uri="{BB962C8B-B14F-4D97-AF65-F5344CB8AC3E}">
        <p14:creationId xmlns:p14="http://schemas.microsoft.com/office/powerpoint/2010/main" val="1300457355"/>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90250" y="526350"/>
            <a:ext cx="8389800" cy="1128000"/>
          </a:xfrm>
          <a:prstGeom prst="rect">
            <a:avLst/>
          </a:prstGeom>
        </p:spPr>
        <p:txBody>
          <a:bodyPr lIns="91425" tIns="91425" rIns="91425" bIns="91425" anchor="ctr" anchorCtr="0">
            <a:noAutofit/>
          </a:bodyPr>
          <a:lstStyle/>
          <a:p>
            <a:pPr lvl="0" rtl="0">
              <a:spcBef>
                <a:spcPts val="0"/>
              </a:spcBef>
              <a:buNone/>
            </a:pPr>
            <a:r>
              <a:rPr lang="en"/>
              <a:t>Questions?</a:t>
            </a:r>
          </a:p>
        </p:txBody>
      </p:sp>
      <p:sp>
        <p:nvSpPr>
          <p:cNvPr id="194" name="Shape 194"/>
          <p:cNvSpPr txBox="1"/>
          <p:nvPr/>
        </p:nvSpPr>
        <p:spPr>
          <a:xfrm>
            <a:off x="619025" y="1575700"/>
            <a:ext cx="7923600" cy="3196500"/>
          </a:xfrm>
          <a:prstGeom prst="rect">
            <a:avLst/>
          </a:prstGeom>
          <a:noFill/>
          <a:ln>
            <a:noFill/>
          </a:ln>
        </p:spPr>
        <p:txBody>
          <a:bodyPr lIns="91425" tIns="91425" rIns="91425" bIns="91425" anchor="t" anchorCtr="0">
            <a:noAutofit/>
          </a:bodyPr>
          <a:lstStyle/>
          <a:p>
            <a:pPr lvl="0" algn="ctr" rtl="0">
              <a:spcBef>
                <a:spcPts val="0"/>
              </a:spcBef>
              <a:buNone/>
            </a:pPr>
            <a:r>
              <a:rPr lang="en" sz="3000"/>
              <a:t>If you have any questions about the content of this presentation, please contact the Director of Special Education at 219/873-2000.</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555600"/>
            <a:ext cx="8338200" cy="755700"/>
          </a:xfrm>
          <a:prstGeom prst="rect">
            <a:avLst/>
          </a:prstGeom>
        </p:spPr>
        <p:txBody>
          <a:bodyPr lIns="91425" tIns="91425" rIns="91425" bIns="91425" anchor="b" anchorCtr="0">
            <a:noAutofit/>
          </a:bodyPr>
          <a:lstStyle/>
          <a:p>
            <a:pPr lvl="0" rtl="0">
              <a:spcBef>
                <a:spcPts val="0"/>
              </a:spcBef>
              <a:buNone/>
            </a:pPr>
            <a:r>
              <a:rPr lang="en" sz="2800"/>
              <a:t>The Paraprofessional’s Role in the Building</a:t>
            </a:r>
          </a:p>
        </p:txBody>
      </p:sp>
      <p:sp>
        <p:nvSpPr>
          <p:cNvPr id="73" name="Shape 73"/>
          <p:cNvSpPr txBox="1">
            <a:spLocks noGrp="1"/>
          </p:cNvSpPr>
          <p:nvPr>
            <p:ph type="body" idx="1"/>
          </p:nvPr>
        </p:nvSpPr>
        <p:spPr>
          <a:xfrm>
            <a:off x="4689875" y="1445875"/>
            <a:ext cx="3785100" cy="3179400"/>
          </a:xfrm>
          <a:prstGeom prst="rect">
            <a:avLst/>
          </a:prstGeom>
        </p:spPr>
        <p:txBody>
          <a:bodyPr lIns="91425" tIns="91425" rIns="91425" bIns="91425" anchor="t" anchorCtr="0">
            <a:noAutofit/>
          </a:bodyPr>
          <a:lstStyle/>
          <a:p>
            <a:pPr lvl="0" rtl="0">
              <a:spcBef>
                <a:spcPts val="0"/>
              </a:spcBef>
              <a:buNone/>
            </a:pPr>
            <a:r>
              <a:rPr lang="en" sz="1400"/>
              <a:t>Provide coverage for the areas with the greatest need</a:t>
            </a:r>
          </a:p>
          <a:p>
            <a:pPr lvl="0" rtl="0">
              <a:spcBef>
                <a:spcPts val="0"/>
              </a:spcBef>
              <a:buNone/>
            </a:pPr>
            <a:r>
              <a:rPr lang="en" sz="1400"/>
              <a:t>supervise students getting on/off the bus</a:t>
            </a:r>
          </a:p>
          <a:p>
            <a:pPr lvl="0" rtl="0">
              <a:spcBef>
                <a:spcPts val="0"/>
              </a:spcBef>
              <a:buNone/>
            </a:pPr>
            <a:r>
              <a:rPr lang="en" sz="1400"/>
              <a:t>provide supervision for daily work, tests, and assignments</a:t>
            </a:r>
          </a:p>
          <a:p>
            <a:pPr lvl="0" rtl="0">
              <a:spcBef>
                <a:spcPts val="0"/>
              </a:spcBef>
              <a:buNone/>
            </a:pPr>
            <a:r>
              <a:rPr lang="en" sz="1400"/>
              <a:t>assist with clerical and non-student specific activities</a:t>
            </a:r>
          </a:p>
          <a:p>
            <a:pPr lvl="0" rtl="0">
              <a:spcBef>
                <a:spcPts val="0"/>
              </a:spcBef>
              <a:buNone/>
            </a:pPr>
            <a:endParaRPr sz="1400"/>
          </a:p>
          <a:p>
            <a:pPr lvl="0" rtl="0">
              <a:spcBef>
                <a:spcPts val="0"/>
              </a:spcBef>
              <a:buNone/>
            </a:pPr>
            <a:r>
              <a:rPr lang="en" sz="1800"/>
              <a:t>  </a:t>
            </a:r>
          </a:p>
          <a:p>
            <a:pPr lvl="0" rt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65500" y="1205825"/>
            <a:ext cx="4045200" cy="1509600"/>
          </a:xfrm>
          <a:prstGeom prst="rect">
            <a:avLst/>
          </a:prstGeom>
        </p:spPr>
        <p:txBody>
          <a:bodyPr lIns="91425" tIns="91425" rIns="91425" bIns="91425" anchor="b" anchorCtr="0">
            <a:noAutofit/>
          </a:bodyPr>
          <a:lstStyle/>
          <a:p>
            <a:pPr lvl="0" rtl="0">
              <a:spcBef>
                <a:spcPts val="0"/>
              </a:spcBef>
              <a:buNone/>
            </a:pPr>
            <a:r>
              <a:rPr lang="en"/>
              <a:t>Specific Skills and Knowledge</a:t>
            </a:r>
          </a:p>
        </p:txBody>
      </p:sp>
      <p:sp>
        <p:nvSpPr>
          <p:cNvPr id="79" name="Shape 79"/>
          <p:cNvSpPr txBox="1">
            <a:spLocks noGrp="1"/>
          </p:cNvSpPr>
          <p:nvPr>
            <p:ph type="subTitle" idx="1"/>
          </p:nvPr>
        </p:nvSpPr>
        <p:spPr>
          <a:xfrm>
            <a:off x="265500" y="2769000"/>
            <a:ext cx="4045200" cy="1345500"/>
          </a:xfrm>
          <a:prstGeom prst="rect">
            <a:avLst/>
          </a:prstGeom>
        </p:spPr>
        <p:txBody>
          <a:bodyPr lIns="91425" tIns="91425" rIns="91425" bIns="91425" anchor="t" anchorCtr="0">
            <a:noAutofit/>
          </a:bodyPr>
          <a:lstStyle/>
          <a:p>
            <a:pPr lvl="0">
              <a:spcBef>
                <a:spcPts val="0"/>
              </a:spcBef>
              <a:buNone/>
            </a:pPr>
            <a:r>
              <a:rPr lang="en"/>
              <a:t>What does a paraprofessional need to know?</a:t>
            </a:r>
          </a:p>
        </p:txBody>
      </p:sp>
      <p:sp>
        <p:nvSpPr>
          <p:cNvPr id="80" name="Shape 80"/>
          <p:cNvSpPr txBox="1">
            <a:spLocks noGrp="1"/>
          </p:cNvSpPr>
          <p:nvPr>
            <p:ph type="body" idx="2"/>
          </p:nvPr>
        </p:nvSpPr>
        <p:spPr>
          <a:xfrm>
            <a:off x="4964050" y="724200"/>
            <a:ext cx="3837000" cy="3935400"/>
          </a:xfrm>
          <a:prstGeom prst="rect">
            <a:avLst/>
          </a:prstGeom>
        </p:spPr>
        <p:txBody>
          <a:bodyPr lIns="91425" tIns="91425" rIns="91425" bIns="91425" anchor="t" anchorCtr="0">
            <a:noAutofit/>
          </a:bodyPr>
          <a:lstStyle/>
          <a:p>
            <a:pPr lvl="0" rtl="0">
              <a:spcBef>
                <a:spcPts val="0"/>
              </a:spcBef>
              <a:buNone/>
            </a:pPr>
            <a:r>
              <a:rPr lang="en" sz="2400"/>
              <a:t>Characteristics of the students with which they are working.</a:t>
            </a:r>
          </a:p>
          <a:p>
            <a:pPr lvl="0" rtl="0">
              <a:spcBef>
                <a:spcPts val="0"/>
              </a:spcBef>
              <a:buNone/>
            </a:pPr>
            <a:r>
              <a:rPr lang="en" sz="2400"/>
              <a:t>Special Education procedures                       (i.e. confidentiality)</a:t>
            </a:r>
          </a:p>
          <a:p>
            <a:pPr lvl="0" rtl="0">
              <a:spcBef>
                <a:spcPts val="0"/>
              </a:spcBef>
              <a:buNone/>
            </a:pPr>
            <a:r>
              <a:rPr lang="en" sz="2400"/>
              <a:t>Non-violent Crisis Intervention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with a Specific Learning Disability (SLD)</a:t>
            </a:r>
          </a:p>
        </p:txBody>
      </p:sp>
      <p:sp>
        <p:nvSpPr>
          <p:cNvPr id="86" name="Shape 86"/>
          <p:cNvSpPr txBox="1"/>
          <p:nvPr/>
        </p:nvSpPr>
        <p:spPr>
          <a:xfrm>
            <a:off x="607775" y="1744525"/>
            <a:ext cx="7979700" cy="2948700"/>
          </a:xfrm>
          <a:prstGeom prst="rect">
            <a:avLst/>
          </a:prstGeom>
          <a:noFill/>
          <a:ln>
            <a:noFill/>
          </a:ln>
        </p:spPr>
        <p:txBody>
          <a:bodyPr lIns="91425" tIns="91425" rIns="91425" bIns="91425" anchor="t" anchorCtr="0">
            <a:noAutofit/>
          </a:bodyPr>
          <a:lstStyle/>
          <a:p>
            <a:pPr lvl="0" rtl="0">
              <a:spcBef>
                <a:spcPts val="0"/>
              </a:spcBef>
              <a:buNone/>
            </a:pPr>
            <a:r>
              <a:rPr lang="en"/>
              <a:t>Manifests itself when the student does not achieve adequately for the student's age or to meet state approved grade level standards in one (1) or more of the following areas, when provided with learning experiences and instruction appropriate for the student's age or state approved grade level standards:</a:t>
            </a:r>
          </a:p>
          <a:p>
            <a:pPr lvl="0" rtl="0">
              <a:spcBef>
                <a:spcPts val="0"/>
              </a:spcBef>
              <a:buNone/>
            </a:pPr>
            <a:endParaRPr/>
          </a:p>
          <a:p>
            <a:pPr marL="457200" lvl="0" indent="-228600" rtl="0">
              <a:spcBef>
                <a:spcPts val="0"/>
              </a:spcBef>
              <a:buChar char="●"/>
            </a:pPr>
            <a:r>
              <a:rPr lang="en"/>
              <a:t>Reading</a:t>
            </a:r>
          </a:p>
          <a:p>
            <a:pPr marL="457200" lvl="0" indent="-228600" rtl="0">
              <a:spcBef>
                <a:spcPts val="0"/>
              </a:spcBef>
              <a:buChar char="●"/>
            </a:pPr>
            <a:r>
              <a:rPr lang="en"/>
              <a:t>Written Expression</a:t>
            </a:r>
          </a:p>
          <a:p>
            <a:pPr marL="457200" lvl="0" indent="-228600" rtl="0">
              <a:spcBef>
                <a:spcPts val="0"/>
              </a:spcBef>
              <a:buChar char="●"/>
            </a:pPr>
            <a:r>
              <a:rPr lang="en"/>
              <a:t>Math</a:t>
            </a:r>
          </a:p>
          <a:p>
            <a:pPr marL="457200" lvl="0" indent="-228600" rtl="0">
              <a:spcBef>
                <a:spcPts val="0"/>
              </a:spcBef>
              <a:buChar char="●"/>
            </a:pPr>
            <a:r>
              <a:rPr lang="en"/>
              <a:t>Oral Expression</a:t>
            </a:r>
          </a:p>
          <a:p>
            <a:pPr marL="457200" lvl="0" indent="-228600" rtl="0">
              <a:spcBef>
                <a:spcPts val="0"/>
              </a:spcBef>
              <a:buChar char="●"/>
            </a:pPr>
            <a:r>
              <a:rPr lang="en"/>
              <a:t>Listening Comprehension</a:t>
            </a:r>
          </a:p>
          <a:p>
            <a:pPr lvl="0">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with Autism Spectrum Disorder (ASD)</a:t>
            </a:r>
          </a:p>
        </p:txBody>
      </p:sp>
      <p:sp>
        <p:nvSpPr>
          <p:cNvPr id="92" name="Shape 92"/>
          <p:cNvSpPr txBox="1"/>
          <p:nvPr/>
        </p:nvSpPr>
        <p:spPr>
          <a:xfrm>
            <a:off x="607775" y="1586950"/>
            <a:ext cx="7979700" cy="3286500"/>
          </a:xfrm>
          <a:prstGeom prst="rect">
            <a:avLst/>
          </a:prstGeom>
          <a:noFill/>
          <a:ln>
            <a:noFill/>
          </a:ln>
        </p:spPr>
        <p:txBody>
          <a:bodyPr lIns="91425" tIns="91425" rIns="91425" bIns="91425" anchor="t" anchorCtr="0">
            <a:noAutofit/>
          </a:bodyPr>
          <a:lstStyle/>
          <a:p>
            <a:pPr lvl="0" rtl="0">
              <a:spcBef>
                <a:spcPts val="0"/>
              </a:spcBef>
              <a:buNone/>
            </a:pPr>
            <a:r>
              <a:rPr lang="en"/>
              <a:t>Autism spectrum disorder is a lifelong developmental disability that includes autistic disorder, Asperger's syndrome, and other pervasive developmental disorders, as described in the current version of the American Psychiatric Association's Diagnostic Statistical Manual of Mental Disorders. The disability is generally evident before three (3) years of age and significantly affects verbal, nonverbal, or pragmatic communication and social interaction skills and results in an adverse effect on the student's educational performance. Other characteristics often associated include the following:</a:t>
            </a:r>
          </a:p>
          <a:p>
            <a:pPr lvl="0" rtl="0">
              <a:spcBef>
                <a:spcPts val="0"/>
              </a:spcBef>
              <a:buNone/>
            </a:pPr>
            <a:endParaRPr/>
          </a:p>
          <a:p>
            <a:pPr lvl="0" rtl="0">
              <a:spcBef>
                <a:spcPts val="0"/>
              </a:spcBef>
              <a:buNone/>
            </a:pPr>
            <a:r>
              <a:rPr lang="en"/>
              <a:t>Engagement in:</a:t>
            </a:r>
            <a:br>
              <a:rPr lang="en"/>
            </a:br>
            <a:r>
              <a:rPr lang="en"/>
              <a:t>(A) repetitive activities; and</a:t>
            </a:r>
            <a:br>
              <a:rPr lang="en"/>
            </a:br>
            <a:r>
              <a:rPr lang="en"/>
              <a:t>(B) stereotyped movements.</a:t>
            </a:r>
            <a:br>
              <a:rPr lang="en"/>
            </a:br>
            <a:r>
              <a:rPr lang="en"/>
              <a:t>Resistance to:</a:t>
            </a:r>
            <a:br>
              <a:rPr lang="en"/>
            </a:br>
            <a:r>
              <a:rPr lang="en"/>
              <a:t>(A) environmental change; or</a:t>
            </a:r>
            <a:br>
              <a:rPr lang="en"/>
            </a:br>
            <a:r>
              <a:rPr lang="en"/>
              <a:t>(B) change in daily routines.</a:t>
            </a:r>
            <a:br>
              <a:rPr lang="en"/>
            </a:br>
            <a:r>
              <a:rPr lang="en"/>
              <a:t>Unusual responses to sensory experiences.</a:t>
            </a:r>
          </a:p>
          <a:p>
            <a:pPr lvl="0" rtl="0">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that are Blind/Low Vision</a:t>
            </a:r>
          </a:p>
        </p:txBody>
      </p:sp>
      <p:sp>
        <p:nvSpPr>
          <p:cNvPr id="98" name="Shape 98"/>
          <p:cNvSpPr txBox="1"/>
          <p:nvPr/>
        </p:nvSpPr>
        <p:spPr>
          <a:xfrm>
            <a:off x="588500" y="1575700"/>
            <a:ext cx="7979700" cy="3286500"/>
          </a:xfrm>
          <a:prstGeom prst="rect">
            <a:avLst/>
          </a:prstGeom>
          <a:noFill/>
          <a:ln>
            <a:noFill/>
          </a:ln>
        </p:spPr>
        <p:txBody>
          <a:bodyPr lIns="91425" tIns="91425" rIns="91425" bIns="91425" anchor="t" anchorCtr="0">
            <a:noAutofit/>
          </a:bodyPr>
          <a:lstStyle/>
          <a:p>
            <a:pPr lvl="0" rtl="0">
              <a:spcBef>
                <a:spcPts val="0"/>
              </a:spcBef>
              <a:buNone/>
            </a:pPr>
            <a:r>
              <a:rPr lang="en"/>
              <a:t>“Blind or low vision”, which may be referred to as a visual impairment, means a disability that</a:t>
            </a:r>
            <a:br>
              <a:rPr lang="en"/>
            </a:br>
            <a:r>
              <a:rPr lang="en"/>
              <a:t>even with best correction affects the student's ability to use vision for learning, which adversely affects the student's educational performance</a:t>
            </a:r>
          </a:p>
          <a:p>
            <a:pPr lvl="0" rtl="0">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with a Cognitive Disability </a:t>
            </a:r>
          </a:p>
        </p:txBody>
      </p:sp>
      <p:sp>
        <p:nvSpPr>
          <p:cNvPr id="104" name="Shape 104"/>
          <p:cNvSpPr txBox="1"/>
          <p:nvPr/>
        </p:nvSpPr>
        <p:spPr>
          <a:xfrm>
            <a:off x="588500" y="1575700"/>
            <a:ext cx="7979700" cy="3286500"/>
          </a:xfrm>
          <a:prstGeom prst="rect">
            <a:avLst/>
          </a:prstGeom>
          <a:noFill/>
          <a:ln>
            <a:noFill/>
          </a:ln>
        </p:spPr>
        <p:txBody>
          <a:bodyPr lIns="91425" tIns="91425" rIns="91425" bIns="91425" anchor="t" anchorCtr="0">
            <a:noAutofit/>
          </a:bodyPr>
          <a:lstStyle/>
          <a:p>
            <a:pPr lvl="0" rtl="0">
              <a:spcBef>
                <a:spcPts val="0"/>
              </a:spcBef>
              <a:buNone/>
            </a:pPr>
            <a:r>
              <a:rPr lang="en"/>
              <a:t> A cognitive disability: </a:t>
            </a:r>
          </a:p>
          <a:p>
            <a:pPr lvl="0" rtl="0">
              <a:spcBef>
                <a:spcPts val="0"/>
              </a:spcBef>
              <a:buNone/>
            </a:pPr>
            <a:endParaRPr/>
          </a:p>
          <a:p>
            <a:pPr lvl="0" rtl="0">
              <a:spcBef>
                <a:spcPts val="0"/>
              </a:spcBef>
              <a:buNone/>
            </a:pPr>
            <a:r>
              <a:rPr lang="en"/>
              <a:t>(1) is manifested during the developmental period; </a:t>
            </a:r>
          </a:p>
          <a:p>
            <a:pPr lvl="0" rtl="0">
              <a:spcBef>
                <a:spcPts val="0"/>
              </a:spcBef>
              <a:buNone/>
            </a:pPr>
            <a:r>
              <a:rPr lang="en"/>
              <a:t>(2) is characterized by significant limitations in cognitive functioning; </a:t>
            </a:r>
          </a:p>
          <a:p>
            <a:pPr lvl="0" rtl="0">
              <a:spcBef>
                <a:spcPts val="0"/>
              </a:spcBef>
              <a:buNone/>
            </a:pPr>
            <a:r>
              <a:rPr lang="en"/>
              <a:t>(3) is demonstrated through limitations in adaptive behavior; and </a:t>
            </a:r>
          </a:p>
          <a:p>
            <a:pPr lvl="0" rtl="0">
              <a:spcBef>
                <a:spcPts val="0"/>
              </a:spcBef>
              <a:buNone/>
            </a:pPr>
            <a:r>
              <a:rPr lang="en"/>
              <a:t>(4) adversely affects educational performance.</a:t>
            </a:r>
          </a:p>
          <a:p>
            <a:pPr lvl="0" rtl="0">
              <a:spcBef>
                <a:spcPts val="0"/>
              </a:spcBef>
              <a:buNone/>
            </a:pPr>
            <a:endParaRPr/>
          </a:p>
          <a:p>
            <a:pPr lvl="0" rtl="0">
              <a:spcBef>
                <a:spcPts val="0"/>
              </a:spcBef>
              <a:buNone/>
            </a:pPr>
            <a:r>
              <a:rPr lang="en"/>
              <a:t>There are three types of cognitive disabilities: </a:t>
            </a:r>
          </a:p>
          <a:p>
            <a:pPr lvl="0" rtl="0">
              <a:spcBef>
                <a:spcPts val="0"/>
              </a:spcBef>
              <a:buNone/>
            </a:pPr>
            <a:r>
              <a:rPr lang="en"/>
              <a:t>mild</a:t>
            </a:r>
          </a:p>
          <a:p>
            <a:pPr lvl="0" rtl="0">
              <a:spcBef>
                <a:spcPts val="0"/>
              </a:spcBef>
              <a:buNone/>
            </a:pPr>
            <a:r>
              <a:rPr lang="en"/>
              <a:t>moderate</a:t>
            </a:r>
          </a:p>
          <a:p>
            <a:pPr lvl="0" rtl="0">
              <a:spcBef>
                <a:spcPts val="0"/>
              </a:spcBef>
              <a:buNone/>
            </a:pPr>
            <a:r>
              <a:rPr lang="en"/>
              <a:t>severe</a:t>
            </a:r>
          </a:p>
          <a:p>
            <a:pPr lvl="0" rtl="0">
              <a:spcBef>
                <a:spcPts val="0"/>
              </a:spcBef>
              <a:buNone/>
            </a:pPr>
            <a:endParaRPr/>
          </a:p>
          <a:p>
            <a:pPr lvl="0" rtl="0">
              <a:spcBef>
                <a:spcPts val="0"/>
              </a:spcBef>
              <a:buNone/>
            </a:pP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90250" y="506475"/>
            <a:ext cx="8176200" cy="1170600"/>
          </a:xfrm>
          <a:prstGeom prst="rect">
            <a:avLst/>
          </a:prstGeom>
        </p:spPr>
        <p:txBody>
          <a:bodyPr lIns="91425" tIns="91425" rIns="91425" bIns="91425" anchor="ctr" anchorCtr="0">
            <a:noAutofit/>
          </a:bodyPr>
          <a:lstStyle/>
          <a:p>
            <a:pPr lvl="0" rtl="0">
              <a:spcBef>
                <a:spcPts val="0"/>
              </a:spcBef>
              <a:buNone/>
            </a:pPr>
            <a:r>
              <a:rPr lang="en" sz="3000"/>
              <a:t>Characteristics of Students that are Deaf or Hard of Hearing</a:t>
            </a:r>
          </a:p>
        </p:txBody>
      </p:sp>
      <p:sp>
        <p:nvSpPr>
          <p:cNvPr id="110" name="Shape 110"/>
          <p:cNvSpPr txBox="1"/>
          <p:nvPr/>
        </p:nvSpPr>
        <p:spPr>
          <a:xfrm>
            <a:off x="588500" y="1778275"/>
            <a:ext cx="7979700" cy="3083700"/>
          </a:xfrm>
          <a:prstGeom prst="rect">
            <a:avLst/>
          </a:prstGeom>
          <a:noFill/>
          <a:ln>
            <a:noFill/>
          </a:ln>
        </p:spPr>
        <p:txBody>
          <a:bodyPr lIns="91425" tIns="91425" rIns="91425" bIns="91425" anchor="t" anchorCtr="0">
            <a:noAutofit/>
          </a:bodyPr>
          <a:lstStyle/>
          <a:p>
            <a:pPr lvl="0" rtl="0">
              <a:spcBef>
                <a:spcPts val="0"/>
              </a:spcBef>
              <a:buNone/>
            </a:pPr>
            <a:r>
              <a:rPr lang="en"/>
              <a:t>“Deaf or hard of hearing”, which may be referred to as a hearing impairment, means the following: (1) A disability that, with or without amplification, adversely affects the student's: </a:t>
            </a:r>
          </a:p>
          <a:p>
            <a:pPr lvl="0" indent="457200" rtl="0">
              <a:spcBef>
                <a:spcPts val="0"/>
              </a:spcBef>
              <a:buNone/>
            </a:pPr>
            <a:r>
              <a:rPr lang="en"/>
              <a:t>(A) ability to use hearing for developing language and learning; </a:t>
            </a:r>
          </a:p>
          <a:p>
            <a:pPr lvl="0" indent="457200" rtl="0">
              <a:spcBef>
                <a:spcPts val="0"/>
              </a:spcBef>
              <a:buNone/>
            </a:pPr>
            <a:r>
              <a:rPr lang="en"/>
              <a:t>(B) educational performance; and </a:t>
            </a:r>
          </a:p>
          <a:p>
            <a:pPr lvl="0" indent="457200" rtl="0">
              <a:spcBef>
                <a:spcPts val="0"/>
              </a:spcBef>
              <a:buNone/>
            </a:pPr>
            <a:r>
              <a:rPr lang="en"/>
              <a:t>(C) developmental progress. </a:t>
            </a:r>
          </a:p>
          <a:p>
            <a:pPr marL="0" lvl="0" indent="0" rtl="0">
              <a:spcBef>
                <a:spcPts val="0"/>
              </a:spcBef>
              <a:buNone/>
            </a:pPr>
            <a:r>
              <a:rPr lang="en"/>
              <a:t>(2) The hearing loss may be: </a:t>
            </a:r>
          </a:p>
          <a:p>
            <a:pPr marL="0" lvl="0" indent="457200" rtl="0">
              <a:spcBef>
                <a:spcPts val="0"/>
              </a:spcBef>
              <a:buNone/>
            </a:pPr>
            <a:r>
              <a:rPr lang="en"/>
              <a:t>(A) permanent or fluctuating; </a:t>
            </a:r>
          </a:p>
          <a:p>
            <a:pPr marL="0" lvl="0" indent="457200" rtl="0">
              <a:spcBef>
                <a:spcPts val="0"/>
              </a:spcBef>
              <a:buNone/>
            </a:pPr>
            <a:r>
              <a:rPr lang="en"/>
              <a:t>(B) mild to profound; or </a:t>
            </a:r>
          </a:p>
          <a:p>
            <a:pPr marL="0" lvl="0" indent="457200" rtl="0">
              <a:spcBef>
                <a:spcPts val="0"/>
              </a:spcBef>
              <a:buNone/>
            </a:pPr>
            <a:r>
              <a:rPr lang="en"/>
              <a:t>(C) unilateral or bilateral. </a:t>
            </a:r>
          </a:p>
          <a:p>
            <a:pPr marL="0" lvl="0" indent="0" rtl="0">
              <a:spcBef>
                <a:spcPts val="0"/>
              </a:spcBef>
              <a:buNone/>
            </a:pPr>
            <a:r>
              <a:rPr lang="en"/>
              <a:t>(3) Students who are deaf or hard of hearing may use: </a:t>
            </a:r>
          </a:p>
          <a:p>
            <a:pPr marL="0" lvl="0" indent="457200" rtl="0">
              <a:spcBef>
                <a:spcPts val="0"/>
              </a:spcBef>
              <a:buNone/>
            </a:pPr>
            <a:r>
              <a:rPr lang="en"/>
              <a:t>(A) spoken language; </a:t>
            </a:r>
          </a:p>
          <a:p>
            <a:pPr marL="0" lvl="0" indent="457200" rtl="0">
              <a:spcBef>
                <a:spcPts val="0"/>
              </a:spcBef>
              <a:buNone/>
            </a:pPr>
            <a:r>
              <a:rPr lang="en"/>
              <a:t>(B) sign language; or </a:t>
            </a:r>
          </a:p>
          <a:p>
            <a:pPr marL="0" lvl="0" indent="457200" rtl="0">
              <a:spcBef>
                <a:spcPts val="0"/>
              </a:spcBef>
              <a:buNone/>
            </a:pPr>
            <a:r>
              <a:rPr lang="en"/>
              <a:t>(C) a combination of spoken language and signed systems.</a:t>
            </a:r>
          </a:p>
          <a:p>
            <a:pPr lvl="0" rtl="0">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1120</Words>
  <Application>Microsoft Office PowerPoint</Application>
  <PresentationFormat>On-screen Show (16:9)</PresentationFormat>
  <Paragraphs>117</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Proxima Nova</vt:lpstr>
      <vt:lpstr>spearmint</vt:lpstr>
      <vt:lpstr>Michigan City Area Schools</vt:lpstr>
      <vt:lpstr>The Paraprofessional’s Role in the Classroom</vt:lpstr>
      <vt:lpstr>The Paraprofessional’s Role in the Building</vt:lpstr>
      <vt:lpstr>Specific Skills and Knowledge</vt:lpstr>
      <vt:lpstr>Characteristics of Students with a Specific Learning Disability (SLD)</vt:lpstr>
      <vt:lpstr>Characteristics of Students with Autism Spectrum Disorder (ASD)</vt:lpstr>
      <vt:lpstr>Characteristics of Students that are Blind/Low Vision</vt:lpstr>
      <vt:lpstr>Characteristics of Students with a Cognitive Disability </vt:lpstr>
      <vt:lpstr>Characteristics of Students that are Deaf or Hard of Hearing</vt:lpstr>
      <vt:lpstr>Characteristics of Students that are Developmentally Delayed</vt:lpstr>
      <vt:lpstr>Characteristics of Students that are Emotionally Disabled</vt:lpstr>
      <vt:lpstr>Characteristics of Students with Multiple Disabilities</vt:lpstr>
      <vt:lpstr>Characteristics of Students with an Other Health Impairment</vt:lpstr>
      <vt:lpstr>Characteristics of Students with an Orthopedic  Impairment</vt:lpstr>
      <vt:lpstr>Characteristics of Students with a Traumatic Brain Injury</vt:lpstr>
      <vt:lpstr>Special Education Procedures</vt:lpstr>
      <vt:lpstr>Confidentiality</vt:lpstr>
      <vt:lpstr>Confidentiality</vt:lpstr>
      <vt:lpstr>Confidentiality</vt:lpstr>
      <vt:lpstr>Confidentiality</vt:lpstr>
      <vt:lpstr>Non-violent Crisis Intervention</vt:lpstr>
      <vt:lpstr>Reporting</vt:lpstr>
      <vt:lpstr>Cell Phone Useage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City Area Schools</dc:title>
  <cp:lastModifiedBy>KIMBERLY WYSE</cp:lastModifiedBy>
  <cp:revision>1</cp:revision>
  <dcterms:modified xsi:type="dcterms:W3CDTF">2016-03-11T22:27:43Z</dcterms:modified>
</cp:coreProperties>
</file>